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5" y="-2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3D49221-6C08-4282-83BF-6C70B887F25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9063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74905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74906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EEEE27B-790E-4F52-9C51-6BADF9429C8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DC2BE-FAA2-4DE0-A441-2FF865D933F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661E1-04BA-43C2-8DC7-2C7B873B968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2EC88-70D8-43F3-A172-A538C3B5D91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86C27-1DF6-4529-B2A0-BE97CCD2113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BFDD6-4068-4683-9A6E-4BFF267205D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77C2E-36A0-4F10-B4E6-4D4DC24DBFF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84553-D0C1-44C5-AD67-9611CD6C8C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900F6-6C14-4060-B17D-CCE9A10E2A9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33ABD-1212-4FBB-A430-B8A2081EA22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A1E90-D382-47F9-932F-BB354B11736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7373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3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3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3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3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3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3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3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4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4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4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4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4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374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4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4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4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5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5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5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5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5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5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5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5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5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5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6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6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6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6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6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6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6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6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6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6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7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7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7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7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7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7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7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7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7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7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8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8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8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8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8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8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8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8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8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8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9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9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9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9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9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9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9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9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9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9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0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0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0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0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0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0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0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0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0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0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1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1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1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1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1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1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1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1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1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1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2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2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2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2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2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2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2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2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2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2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3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3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3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3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3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3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3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3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3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3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4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4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4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4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4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4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4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4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4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4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5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5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5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5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5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5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5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5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5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5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6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6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6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6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6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6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6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6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6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6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7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7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7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7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7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7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7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7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7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7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88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73881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73882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3883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3884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51BD3FF9-C4E0-4875-9E5D-B72C8F549B1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3885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nviveit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Are You Sure You Have a Strategy?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TW" altLang="en-US" smtClean="0">
              <a:ea typeface="新細明體" charset="-12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44838" y="3244850"/>
            <a:ext cx="285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STRATEGIC MANAGE J </a:t>
            </a:r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Envive’s Strategy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Vehicles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Initial use of internal deployment exclusively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Initial sales online only, with one Demo room set up in Dallas, TX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Eventual deployment into Home Theater stores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Envive’s Strategy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Differentiation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Unique offerings, i.e. the fastest available micro PC as of today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Develop proprietary software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Exclusive licensing for hardware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Develop unique solutions to common Home Theater problems (like TiVo did)</a:t>
            </a:r>
          </a:p>
          <a:p>
            <a:pPr lvl="1" eaLnBrk="1" hangingPunct="1">
              <a:defRPr/>
            </a:pPr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Envive’s Strategy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800" smtClean="0">
                <a:ea typeface="新細明體" charset="-120"/>
              </a:rPr>
              <a:t>Staging</a:t>
            </a:r>
          </a:p>
          <a:p>
            <a:pPr lvl="1" eaLnBrk="1" hangingPunct="1">
              <a:defRPr/>
            </a:pPr>
            <a:r>
              <a:rPr lang="en-US" altLang="zh-TW" sz="2400" smtClean="0">
                <a:ea typeface="新細明體" charset="-120"/>
              </a:rPr>
              <a:t>Expansion speed reflects the speed of sales, with joint ventures and licensing as a potential accelerant </a:t>
            </a:r>
          </a:p>
          <a:p>
            <a:pPr lvl="1" eaLnBrk="1" hangingPunct="1">
              <a:defRPr/>
            </a:pPr>
            <a:r>
              <a:rPr lang="en-US" altLang="zh-TW" sz="2400" smtClean="0">
                <a:ea typeface="新細明體" charset="-120"/>
              </a:rPr>
              <a:t>Sequence impacted by likely strong markets (urban areas) and geography </a:t>
            </a:r>
          </a:p>
          <a:p>
            <a:pPr eaLnBrk="1" hangingPunct="1">
              <a:defRPr/>
            </a:pPr>
            <a:r>
              <a:rPr lang="en-US" altLang="zh-TW" sz="2800" smtClean="0">
                <a:ea typeface="新細明體" charset="-120"/>
              </a:rPr>
              <a:t>Economic Logic</a:t>
            </a:r>
          </a:p>
          <a:p>
            <a:pPr lvl="1" eaLnBrk="1" hangingPunct="1">
              <a:defRPr/>
            </a:pPr>
            <a:r>
              <a:rPr lang="en-US" altLang="zh-TW" sz="2400" smtClean="0">
                <a:ea typeface="新細明體" charset="-120"/>
              </a:rPr>
              <a:t>Premium prices compared to major computer lines due to unmatched features</a:t>
            </a:r>
          </a:p>
          <a:p>
            <a:pPr lvl="1" eaLnBrk="1" hangingPunct="1">
              <a:defRPr/>
            </a:pPr>
            <a:r>
              <a:rPr lang="en-US" altLang="zh-TW" sz="2400" smtClean="0">
                <a:ea typeface="新細明體" charset="-120"/>
              </a:rPr>
              <a:t>Lower cost compared to other premium Home Theater PC developers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McDonald’s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Most people are already familiar with McDonald’s Arenas, Differentiations, and Staging.</a:t>
            </a:r>
          </a:p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McDonald’s has made money by using the other two elements to their maximum advantage: Vehicles and Economic Logic.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McDonald’s Vehicle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sz="2800" smtClean="0">
                <a:ea typeface="新細明體" charset="-120"/>
              </a:rPr>
              <a:t>One word: FRANCHISING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800" smtClean="0">
                <a:ea typeface="新細明體" charset="-120"/>
              </a:rPr>
              <a:t>Franchising is a highly adaptable method for rapid expansion.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800" smtClean="0">
                <a:ea typeface="新細明體" charset="-120"/>
              </a:rPr>
              <a:t>A Franchisor creates a system, which they sell to a Franchisee for a Franchise Fee and a percentage of operating profits.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800" smtClean="0">
                <a:ea typeface="新細明體" charset="-120"/>
              </a:rPr>
              <a:t>This model differs many start up costs to the Franchisee.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800" smtClean="0">
                <a:ea typeface="新細明體" charset="-120"/>
              </a:rPr>
              <a:t>By finding many Franchisees, a Franchisor can roll their system out into many markets simultaneously with a minimal cost.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McDonald’s Economic Logic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Economies of Scale play into profit.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The key, however, is the vehicle.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Franchisors make money through attracting the most Franchisees and giving them a successful system.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McDonald’s made the most of franchising to expand as fast a possible, and because the system was solid, the franchises made money.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5 Elements of Strategy</a:t>
            </a: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3508375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Arenas</a:t>
            </a:r>
          </a:p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Vehicles</a:t>
            </a:r>
          </a:p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Differentiation</a:t>
            </a:r>
          </a:p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Staging</a:t>
            </a:r>
          </a:p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Economic Logic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3613" y="1752600"/>
            <a:ext cx="34940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Arenas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Where will we be active?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What product categories?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What market segments?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What geographic areas?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What core technologies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What value creation stages?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How much emphasis will each area receive?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Which areas are most important?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Which areas are peripherally important?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Vehicles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How will we get to the Areas we have selected?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Internal Development?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Joint Ventures?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Licensing?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Franchising?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Acquisitions?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Differentiation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How will we win consumers in the Areas?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Image?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Customization?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Price?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Style?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Reliability?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Overall Value?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Staging</a:t>
            </a:r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What will be our speed and sequence of moves into Areas?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Speed of expansion?</a:t>
            </a:r>
          </a:p>
          <a:p>
            <a:pPr lvl="2" eaLnBrk="1" hangingPunct="1">
              <a:defRPr/>
            </a:pPr>
            <a:r>
              <a:rPr lang="en-US" altLang="zh-TW" smtClean="0">
                <a:ea typeface="新細明體" charset="-120"/>
              </a:rPr>
              <a:t>Heavily impacted by Vehicles</a:t>
            </a:r>
          </a:p>
          <a:p>
            <a:pPr lvl="2" eaLnBrk="1" hangingPunct="1">
              <a:defRPr/>
            </a:pPr>
            <a:r>
              <a:rPr lang="en-US" altLang="zh-TW" smtClean="0">
                <a:ea typeface="新細明體" charset="-120"/>
              </a:rPr>
              <a:t>May be different in different Areas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Sequence of initiatives?</a:t>
            </a:r>
          </a:p>
          <a:p>
            <a:pPr lvl="2" eaLnBrk="1" hangingPunct="1">
              <a:defRPr/>
            </a:pPr>
            <a:r>
              <a:rPr lang="en-US" altLang="zh-TW" smtClean="0">
                <a:ea typeface="新細明體" charset="-120"/>
              </a:rPr>
              <a:t>Impacted by priority of Areas</a:t>
            </a:r>
          </a:p>
          <a:p>
            <a:pPr lvl="2" eaLnBrk="1" hangingPunct="1">
              <a:defRPr/>
            </a:pPr>
            <a:r>
              <a:rPr lang="en-US" altLang="zh-TW" smtClean="0">
                <a:ea typeface="新細明體" charset="-120"/>
              </a:rPr>
              <a:t>May be impacted by Vehicles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Economic Logic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How will we obtain our returns?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Lowest costs through scale advantages?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Lowest cost through scope and replication advantages?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Premium prices due to unmatched service?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Premium prices due to proprietary product features?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charset="-120"/>
              </a:rPr>
              <a:t>Fees paid as a result of licensing or franchising?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981200"/>
            <a:ext cx="8540750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  <a:hlinkClick r:id="rId2"/>
              </a:rPr>
              <a:t>http://www.enviveit.com</a:t>
            </a:r>
            <a:endParaRPr lang="en-US" altLang="zh-TW" smtClean="0">
              <a:ea typeface="新細明體" charset="-120"/>
            </a:endParaRPr>
          </a:p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New Startup Company: Media Center PCs</a:t>
            </a:r>
          </a:p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Development Began: January 2006</a:t>
            </a:r>
          </a:p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Public Site Launch: August 2006</a:t>
            </a:r>
          </a:p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First Products Available: August 2006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41288"/>
            <a:ext cx="3962400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Envive’s Strategy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Arenas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Focus exclusively on Home Theater PCs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Focus on Middle and Upper Class consumers, especially technology oriented young consumers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US market only (international restrictions on technology sales)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Sell complete PCs, Relevant Accessories, and both Readily Available and Proprietary Software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mtClean="0">
                <a:ea typeface="新細明體" charset="-120"/>
              </a:rPr>
              <a:t>Do not manufacture components, just assemble them into a final product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716</TotalTime>
  <Words>575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Compass</vt:lpstr>
      <vt:lpstr>Are You Sure You Have a Strategy?</vt:lpstr>
      <vt:lpstr>5 Elements of Strategy</vt:lpstr>
      <vt:lpstr>Arenas</vt:lpstr>
      <vt:lpstr>Vehicles</vt:lpstr>
      <vt:lpstr>Differentiation</vt:lpstr>
      <vt:lpstr>Staging</vt:lpstr>
      <vt:lpstr>Economic Logic</vt:lpstr>
      <vt:lpstr>PowerPoint Presentation</vt:lpstr>
      <vt:lpstr>Envive’s Strategy</vt:lpstr>
      <vt:lpstr>Envive’s Strategy</vt:lpstr>
      <vt:lpstr>Envive’s Strategy</vt:lpstr>
      <vt:lpstr>Envive’s Strategy</vt:lpstr>
      <vt:lpstr>McDonald’s</vt:lpstr>
      <vt:lpstr>McDonald’s Vehicle</vt:lpstr>
      <vt:lpstr>McDonald’s Economic Logic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Boal, Kim</dc:creator>
  <cp:lastModifiedBy>Boal, Kim</cp:lastModifiedBy>
  <cp:revision>8</cp:revision>
  <cp:lastPrinted>1601-01-01T00:00:00Z</cp:lastPrinted>
  <dcterms:created xsi:type="dcterms:W3CDTF">1601-01-01T00:00:00Z</dcterms:created>
  <dcterms:modified xsi:type="dcterms:W3CDTF">2014-08-28T16:31:40Z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